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3" r:id="rId4"/>
    <p:sldId id="274" r:id="rId5"/>
    <p:sldId id="273" r:id="rId6"/>
    <p:sldId id="270" r:id="rId7"/>
    <p:sldId id="259" r:id="rId8"/>
    <p:sldId id="277" r:id="rId9"/>
    <p:sldId id="278" r:id="rId10"/>
    <p:sldId id="275" r:id="rId11"/>
    <p:sldId id="276" r:id="rId12"/>
    <p:sldId id="260" r:id="rId13"/>
    <p:sldId id="268" r:id="rId14"/>
    <p:sldId id="262" r:id="rId15"/>
    <p:sldId id="279" r:id="rId16"/>
  </p:sldIdLst>
  <p:sldSz cx="9144000" cy="6858000" type="screen4x3"/>
  <p:notesSz cx="6858000" cy="9144000"/>
  <p:embeddedFontLst>
    <p:embeddedFont>
      <p:font typeface="함초롬돋움" panose="02030504000101010101" pitchFamily="18" charset="-127"/>
      <p:regular r:id="rId18"/>
      <p:bold r:id="rId19"/>
    </p:embeddedFont>
    <p:embeddedFont>
      <p:font typeface="휴먼명조" panose="02010504000101010101" pitchFamily="2" charset="-127"/>
      <p:regular r:id="rId20"/>
    </p:embeddedFont>
    <p:embeddedFont>
      <p:font typeface="HY헤드라인M" panose="02030600000101010101" pitchFamily="18" charset="-127"/>
      <p:regular r:id="rId21"/>
    </p:embeddedFont>
    <p:embeddedFont>
      <p:font typeface="한컴 소망 B" panose="02020603020101020101" pitchFamily="18" charset="-127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나눔바른고딕" panose="020B0600000101010101" charset="-127"/>
      <p:regular r:id="rId29"/>
      <p:bold r:id="rId30"/>
    </p:embeddedFont>
    <p:embeddedFont>
      <p:font typeface="Cambria" panose="02040503050406030204" pitchFamily="18" charset="0"/>
      <p:regular r:id="rId31"/>
      <p:bold r:id="rId32"/>
      <p:italic r:id="rId33"/>
      <p:boldItalic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6859"/>
    <a:srgbClr val="F84A4A"/>
    <a:srgbClr val="442A10"/>
    <a:srgbClr val="5E3A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94660"/>
  </p:normalViewPr>
  <p:slideViewPr>
    <p:cSldViewPr>
      <p:cViewPr>
        <p:scale>
          <a:sx n="117" d="100"/>
          <a:sy n="117" d="100"/>
        </p:scale>
        <p:origin x="-1644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105EE-3A81-4BC0-87D9-221C853D08DE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FBFDA1-3943-4E33-9D9F-5580BDE700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517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BFDA1-3943-4E33-9D9F-5580BDE700C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972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23538-6397-4BA6-9E76-BF923A275E85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9957-2A12-42C9-B7FB-2583F40D0D4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23538-6397-4BA6-9E76-BF923A275E85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9957-2A12-42C9-B7FB-2583F40D0D4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23538-6397-4BA6-9E76-BF923A275E85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9957-2A12-42C9-B7FB-2583F40D0D4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 userDrawn="1"/>
        </p:nvSpPr>
        <p:spPr>
          <a:xfrm flipH="1">
            <a:off x="4571968" y="2214530"/>
            <a:ext cx="4572032" cy="4643471"/>
          </a:xfrm>
          <a:prstGeom prst="rtTriangle">
            <a:avLst/>
          </a:prstGeom>
          <a:solidFill>
            <a:schemeClr val="bg1">
              <a:lumMod val="8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 userDrawn="1"/>
        </p:nvSpPr>
        <p:spPr>
          <a:xfrm flipH="1" flipV="1">
            <a:off x="6189786" y="1"/>
            <a:ext cx="2954212" cy="3000372"/>
          </a:xfrm>
          <a:prstGeom prst="rtTriangle">
            <a:avLst/>
          </a:prstGeom>
          <a:solidFill>
            <a:schemeClr val="bg1">
              <a:lumMod val="7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23538-6397-4BA6-9E76-BF923A275E85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9957-2A12-42C9-B7FB-2583F40D0D4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23538-6397-4BA6-9E76-BF923A275E85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9957-2A12-42C9-B7FB-2583F40D0D4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23538-6397-4BA6-9E76-BF923A275E85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9957-2A12-42C9-B7FB-2583F40D0D4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23538-6397-4BA6-9E76-BF923A275E85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9957-2A12-42C9-B7FB-2583F40D0D4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23538-6397-4BA6-9E76-BF923A275E85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9957-2A12-42C9-B7FB-2583F40D0D4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23538-6397-4BA6-9E76-BF923A275E85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9957-2A12-42C9-B7FB-2583F40D0D4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23538-6397-4BA6-9E76-BF923A275E85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9957-2A12-42C9-B7FB-2583F40D0D4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23538-6397-4BA6-9E76-BF923A275E85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9957-2A12-42C9-B7FB-2583F40D0D4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23538-6397-4BA6-9E76-BF923A275E85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D9957-2A12-42C9-B7FB-2583F40D0D4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wsprime.co.kr/news/article/?no=469708" TargetMode="External"/><Relationship Id="rId2" Type="http://schemas.openxmlformats.org/officeDocument/2006/relationships/hyperlink" Target="https://www.youtube.com/watch?v=mteOB9TuYjQ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ews.mt.co.kr/mtview.php?no=2019081317335147067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00034" y="4121355"/>
            <a:ext cx="2286016" cy="2857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‘</a:t>
            </a:r>
            <a:r>
              <a:rPr lang="ko-KR" altLang="en-US" sz="1200" dirty="0" err="1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집에가자</a:t>
            </a:r>
            <a:r>
              <a:rPr lang="en-US" altLang="ko-KR" sz="12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’</a:t>
            </a:r>
            <a:r>
              <a:rPr lang="ko-KR" altLang="en-US" sz="12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 팀</a:t>
            </a:r>
            <a:endParaRPr lang="ko-KR" altLang="en-US" sz="1200" dirty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7158" y="2182363"/>
            <a:ext cx="45720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Smart</a:t>
            </a:r>
          </a:p>
          <a:p>
            <a:r>
              <a:rPr lang="en-US" altLang="ko-KR" sz="6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Helmet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flipH="1">
            <a:off x="4571968" y="2214530"/>
            <a:ext cx="4572032" cy="4643471"/>
          </a:xfrm>
          <a:prstGeom prst="rtTriangle">
            <a:avLst/>
          </a:prstGeom>
          <a:solidFill>
            <a:schemeClr val="bg1">
              <a:lumMod val="8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 flipH="1" flipV="1">
            <a:off x="6189786" y="1"/>
            <a:ext cx="2954212" cy="3000372"/>
          </a:xfrm>
          <a:prstGeom prst="rtTriangle">
            <a:avLst/>
          </a:prstGeom>
          <a:solidFill>
            <a:schemeClr val="bg1">
              <a:lumMod val="7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768754" y="6146720"/>
            <a:ext cx="24117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명조" panose="02010504000101010101" pitchFamily="2" charset="-127"/>
                <a:ea typeface="휴먼명조" panose="02010504000101010101" pitchFamily="2" charset="-127"/>
              </a:rPr>
              <a:t>5</a:t>
            </a:r>
            <a:r>
              <a:rPr lang="ko-KR" altLang="en-US" sz="1400" dirty="0">
                <a:latin typeface="휴먼명조" panose="02010504000101010101" pitchFamily="2" charset="-127"/>
                <a:ea typeface="휴먼명조" panose="02010504000101010101" pitchFamily="2" charset="-127"/>
              </a:rPr>
              <a:t>군단 </a:t>
            </a:r>
            <a:r>
              <a:rPr lang="ko-KR" altLang="en-US" sz="1400" dirty="0" smtClean="0">
                <a:latin typeface="휴먼명조" panose="02010504000101010101" pitchFamily="2" charset="-127"/>
                <a:ea typeface="휴먼명조" panose="02010504000101010101" pitchFamily="2" charset="-127"/>
              </a:rPr>
              <a:t>            정준원</a:t>
            </a:r>
            <a:endParaRPr lang="en-US" altLang="ko-KR" sz="1400" dirty="0" smtClean="0">
              <a:latin typeface="휴먼명조" panose="02010504000101010101" pitchFamily="2" charset="-127"/>
              <a:ea typeface="휴먼명조" panose="02010504000101010101" pitchFamily="2" charset="-127"/>
            </a:endParaRPr>
          </a:p>
          <a:p>
            <a:r>
              <a:rPr lang="ko-KR" altLang="en-US" sz="1400" dirty="0" err="1" smtClean="0">
                <a:latin typeface="휴먼명조" panose="02010504000101010101" pitchFamily="2" charset="-127"/>
                <a:ea typeface="휴먼명조" panose="02010504000101010101" pitchFamily="2" charset="-127"/>
              </a:rPr>
              <a:t>수도군지단</a:t>
            </a:r>
            <a:r>
              <a:rPr lang="ko-KR" altLang="en-US" sz="1400" dirty="0" smtClean="0">
                <a:latin typeface="휴먼명조" panose="02010504000101010101" pitchFamily="2" charset="-127"/>
                <a:ea typeface="휴먼명조" panose="02010504000101010101" pitchFamily="2" charset="-127"/>
              </a:rPr>
              <a:t>        조진환</a:t>
            </a:r>
            <a:endParaRPr lang="en-US" altLang="ko-KR" sz="1400" dirty="0">
              <a:latin typeface="휴먼명조" panose="02010504000101010101" pitchFamily="2" charset="-127"/>
              <a:ea typeface="휴먼명조" panose="02010504000101010101" pitchFamily="2" charset="-127"/>
            </a:endParaRPr>
          </a:p>
          <a:p>
            <a:r>
              <a:rPr lang="en-US" altLang="ko-KR" sz="1400" dirty="0" smtClean="0">
                <a:latin typeface="휴먼명조" panose="02010504000101010101" pitchFamily="2" charset="-127"/>
                <a:ea typeface="휴먼명조" panose="02010504000101010101" pitchFamily="2" charset="-127"/>
              </a:rPr>
              <a:t>6</a:t>
            </a:r>
            <a:r>
              <a:rPr lang="ko-KR" altLang="en-US" sz="1400" dirty="0" smtClean="0">
                <a:latin typeface="휴먼명조" panose="02010504000101010101" pitchFamily="2" charset="-127"/>
                <a:ea typeface="휴먼명조" panose="02010504000101010101" pitchFamily="2" charset="-127"/>
              </a:rPr>
              <a:t>포병여단         김경현</a:t>
            </a:r>
            <a:endParaRPr lang="ko-KR" altLang="en-US" sz="1400" dirty="0">
              <a:latin typeface="휴먼명조" panose="02010504000101010101" pitchFamily="2" charset="-127"/>
              <a:ea typeface="휴먼명조" panose="02010504000101010101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67232" y="5762447"/>
            <a:ext cx="2269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Cambria" panose="02040503050406030204" pitchFamily="18" charset="0"/>
              </a:rPr>
              <a:t>Oct. 25 2019 OSAM</a:t>
            </a:r>
            <a:endParaRPr lang="ko-KR" altLang="en-US" dirty="0">
              <a:latin typeface="Cambria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282" y="191145"/>
            <a:ext cx="3929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과정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14282" y="641388"/>
            <a:ext cx="1928826" cy="1531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64949" y="3648109"/>
            <a:ext cx="2573777" cy="34317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9" r="30270"/>
          <a:stretch/>
        </p:blipFill>
        <p:spPr>
          <a:xfrm>
            <a:off x="2915816" y="2400151"/>
            <a:ext cx="3086747" cy="27355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r="28839"/>
          <a:stretch/>
        </p:blipFill>
        <p:spPr>
          <a:xfrm>
            <a:off x="5724128" y="615371"/>
            <a:ext cx="3190668" cy="270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43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282" y="231031"/>
            <a:ext cx="3929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과정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14282" y="641388"/>
            <a:ext cx="1928826" cy="1531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49" y="4005772"/>
            <a:ext cx="2573777" cy="271637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464" y="2400151"/>
            <a:ext cx="2711450" cy="27355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778024"/>
            <a:ext cx="3190668" cy="237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7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14282" y="641388"/>
            <a:ext cx="1928826" cy="1531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82861" y="188641"/>
            <a:ext cx="3277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04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시연 영상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282" y="156426"/>
            <a:ext cx="3000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05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사용자 가이드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14282" y="641388"/>
            <a:ext cx="1928826" cy="1531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정오각형 5"/>
          <p:cNvSpPr/>
          <p:nvPr/>
        </p:nvSpPr>
        <p:spPr>
          <a:xfrm>
            <a:off x="3037830" y="2071679"/>
            <a:ext cx="3068340" cy="2857520"/>
          </a:xfrm>
          <a:prstGeom prst="pentag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3786182" y="571480"/>
            <a:ext cx="157163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F56859"/>
                </a:solidFill>
                <a:latin typeface="나눔바른고딕" pitchFamily="50" charset="-127"/>
                <a:ea typeface="나눔바른고딕" pitchFamily="50" charset="-127"/>
              </a:rPr>
              <a:t>01</a:t>
            </a:r>
          </a:p>
          <a:p>
            <a:pPr algn="ctr"/>
            <a:r>
              <a:rPr lang="ko-KR" altLang="en-US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안전</a:t>
            </a:r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  </a:t>
            </a:r>
            <a:endParaRPr lang="en-US" altLang="ko-KR" sz="14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14414" y="2420962"/>
            <a:ext cx="157163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F56859"/>
                </a:solidFill>
                <a:latin typeface="나눔바른고딕" pitchFamily="50" charset="-127"/>
                <a:ea typeface="나눔바른고딕" pitchFamily="50" charset="-127"/>
              </a:rPr>
              <a:t>02</a:t>
            </a:r>
          </a:p>
          <a:p>
            <a:pPr algn="ctr"/>
            <a:r>
              <a:rPr lang="ko-KR" altLang="en-US" dirty="0" err="1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네비게이션</a:t>
            </a:r>
            <a:endParaRPr lang="en-US" altLang="ko-KR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7224" y="3413754"/>
            <a:ext cx="2286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더 이상</a:t>
            </a:r>
            <a:endParaRPr lang="en-US" altLang="ko-KR" sz="1400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초행길도 두렵지 않습니다</a:t>
            </a:r>
            <a:endParaRPr lang="en-US" altLang="ko-KR" sz="1400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86512" y="2428869"/>
            <a:ext cx="157163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F56859"/>
                </a:solidFill>
                <a:latin typeface="나눔바른고딕" pitchFamily="50" charset="-127"/>
                <a:ea typeface="나눔바른고딕" pitchFamily="50" charset="-127"/>
              </a:rPr>
              <a:t>03</a:t>
            </a:r>
          </a:p>
          <a:p>
            <a:pPr algn="ctr"/>
            <a:r>
              <a:rPr lang="ko-KR" altLang="en-US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자외선 차단</a:t>
            </a:r>
            <a:endParaRPr lang="en-US" altLang="ko-KR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78498" y="3405846"/>
            <a:ext cx="2387664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넓은 안전모의 챙이</a:t>
            </a:r>
            <a:endParaRPr lang="en-US" altLang="ko-KR" sz="1400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en-US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UV light</a:t>
            </a:r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를 차단해 </a:t>
            </a:r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줍니다</a:t>
            </a:r>
            <a:endParaRPr lang="en-US" altLang="ko-KR" sz="1400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en-US" altLang="ko-KR" sz="9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SPF 0 , PA</a:t>
            </a:r>
            <a:endParaRPr lang="ko-KR" altLang="en-US" sz="900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28860" y="4786323"/>
            <a:ext cx="157163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F56859"/>
                </a:solidFill>
                <a:latin typeface="나눔바른고딕" pitchFamily="50" charset="-127"/>
                <a:ea typeface="나눔바른고딕" pitchFamily="50" charset="-127"/>
              </a:rPr>
              <a:t>04</a:t>
            </a:r>
          </a:p>
          <a:p>
            <a:pPr algn="ctr"/>
            <a:r>
              <a:rPr lang="ko-KR" altLang="en-US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매력 어필</a:t>
            </a:r>
            <a:endParaRPr lang="en-US" altLang="ko-KR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72084" y="4786459"/>
            <a:ext cx="157163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F56859"/>
                </a:solidFill>
                <a:latin typeface="나눔바른고딕" pitchFamily="50" charset="-127"/>
                <a:ea typeface="나눔바른고딕" pitchFamily="50" charset="-127"/>
              </a:rPr>
              <a:t>05</a:t>
            </a:r>
          </a:p>
          <a:p>
            <a:pPr algn="ctr"/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인</a:t>
            </a:r>
            <a:r>
              <a:rPr lang="en-US" altLang="ko-KR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</a:t>
            </a:r>
            <a:r>
              <a:rPr lang="ko-KR" altLang="en-US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싸</a:t>
            </a:r>
            <a:endParaRPr lang="en-US" altLang="ko-KR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86332" y="5771344"/>
            <a:ext cx="2143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친구가 없는 당신도</a:t>
            </a:r>
            <a:endParaRPr lang="en-US" altLang="ko-KR" sz="1400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인</a:t>
            </a:r>
            <a:r>
              <a:rPr lang="en-US" altLang="ko-KR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-</a:t>
            </a:r>
            <a:r>
              <a:rPr lang="ko-KR" altLang="en-US" sz="1400" dirty="0" err="1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싸로</a:t>
            </a:r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 만들어 줍니다</a:t>
            </a:r>
            <a:endParaRPr lang="ko-KR" altLang="en-US" sz="1400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189" y="2505046"/>
            <a:ext cx="2324821" cy="232482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413146" y="1494810"/>
            <a:ext cx="2317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이불 밖은 위험하지만</a:t>
            </a:r>
            <a:endParaRPr lang="en-US" altLang="ko-KR" sz="14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조금 덜 위험할 수 있습니다</a:t>
            </a:r>
            <a:endParaRPr lang="en-US" altLang="ko-KR" sz="1400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143108" y="5762374"/>
            <a:ext cx="2143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내가 갈 방향을 알려주는</a:t>
            </a:r>
            <a:endParaRPr lang="en-US" altLang="ko-KR" sz="1400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algn="ctr"/>
            <a:r>
              <a:rPr lang="ko-KR" altLang="en-US" sz="14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매력 있는 사람이 됩니다</a:t>
            </a:r>
            <a:endParaRPr lang="ko-KR" altLang="en-US" sz="1400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931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7158" y="2182363"/>
            <a:ext cx="45720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THANK</a:t>
            </a:r>
          </a:p>
          <a:p>
            <a:r>
              <a:rPr lang="en-US" altLang="ko-KR" sz="6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YOU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4571968" y="2214530"/>
            <a:ext cx="4572032" cy="4643471"/>
          </a:xfrm>
          <a:prstGeom prst="rtTriangle">
            <a:avLst/>
          </a:prstGeom>
          <a:solidFill>
            <a:schemeClr val="bg1">
              <a:lumMod val="8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6195063" y="0"/>
            <a:ext cx="2954212" cy="3000372"/>
          </a:xfrm>
          <a:prstGeom prst="rtTriangle">
            <a:avLst/>
          </a:prstGeom>
          <a:solidFill>
            <a:schemeClr val="bg1">
              <a:lumMod val="7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00034" y="4121355"/>
            <a:ext cx="2286016" cy="2857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‘</a:t>
            </a:r>
            <a:r>
              <a:rPr lang="ko-KR" altLang="en-US" sz="1200" dirty="0" err="1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집에가자</a:t>
            </a:r>
            <a:r>
              <a:rPr lang="en-US" altLang="ko-KR" sz="12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’</a:t>
            </a:r>
            <a:r>
              <a:rPr lang="ko-KR" altLang="en-US" sz="1200" dirty="0" smtClean="0">
                <a:latin typeface="한컴 소망 B" panose="02020603020101020101" pitchFamily="18" charset="-127"/>
                <a:ea typeface="한컴 소망 B" panose="02020603020101020101" pitchFamily="18" charset="-127"/>
              </a:rPr>
              <a:t> 팀</a:t>
            </a:r>
            <a:endParaRPr lang="ko-KR" altLang="en-US" sz="1200" dirty="0">
              <a:latin typeface="한컴 소망 B" panose="02020603020101020101" pitchFamily="18" charset="-127"/>
              <a:ea typeface="한컴 소망 B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68754" y="6146720"/>
            <a:ext cx="24117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명조" panose="02010504000101010101" pitchFamily="2" charset="-127"/>
                <a:ea typeface="휴먼명조" panose="02010504000101010101" pitchFamily="2" charset="-127"/>
              </a:rPr>
              <a:t>5</a:t>
            </a:r>
            <a:r>
              <a:rPr lang="ko-KR" altLang="en-US" sz="1400" dirty="0">
                <a:latin typeface="휴먼명조" panose="02010504000101010101" pitchFamily="2" charset="-127"/>
                <a:ea typeface="휴먼명조" panose="02010504000101010101" pitchFamily="2" charset="-127"/>
              </a:rPr>
              <a:t>군단 </a:t>
            </a:r>
            <a:r>
              <a:rPr lang="ko-KR" altLang="en-US" sz="1400" dirty="0" smtClean="0">
                <a:latin typeface="휴먼명조" panose="02010504000101010101" pitchFamily="2" charset="-127"/>
                <a:ea typeface="휴먼명조" panose="02010504000101010101" pitchFamily="2" charset="-127"/>
              </a:rPr>
              <a:t>            정진원</a:t>
            </a:r>
            <a:endParaRPr lang="en-US" altLang="ko-KR" sz="1400" dirty="0" smtClean="0">
              <a:latin typeface="휴먼명조" panose="02010504000101010101" pitchFamily="2" charset="-127"/>
              <a:ea typeface="휴먼명조" panose="02010504000101010101" pitchFamily="2" charset="-127"/>
            </a:endParaRPr>
          </a:p>
          <a:p>
            <a:r>
              <a:rPr lang="ko-KR" altLang="en-US" sz="1400" dirty="0" err="1" smtClean="0">
                <a:latin typeface="휴먼명조" panose="02010504000101010101" pitchFamily="2" charset="-127"/>
                <a:ea typeface="휴먼명조" panose="02010504000101010101" pitchFamily="2" charset="-127"/>
              </a:rPr>
              <a:t>수도군지단</a:t>
            </a:r>
            <a:r>
              <a:rPr lang="en-US" altLang="ko-KR" sz="1400" dirty="0">
                <a:latin typeface="휴먼명조" panose="02010504000101010101" pitchFamily="2" charset="-127"/>
                <a:ea typeface="휴먼명조" panose="02010504000101010101" pitchFamily="2" charset="-127"/>
              </a:rPr>
              <a:t>	 </a:t>
            </a:r>
            <a:r>
              <a:rPr lang="en-US" altLang="ko-KR" sz="1400" dirty="0" smtClean="0">
                <a:latin typeface="휴먼명조" panose="02010504000101010101" pitchFamily="2" charset="-127"/>
                <a:ea typeface="휴먼명조" panose="02010504000101010101" pitchFamily="2" charset="-127"/>
              </a:rPr>
              <a:t>       </a:t>
            </a:r>
            <a:r>
              <a:rPr lang="ko-KR" altLang="en-US" sz="1400" dirty="0" smtClean="0">
                <a:latin typeface="휴먼명조" panose="02010504000101010101" pitchFamily="2" charset="-127"/>
                <a:ea typeface="휴먼명조" panose="02010504000101010101" pitchFamily="2" charset="-127"/>
              </a:rPr>
              <a:t>조진환</a:t>
            </a:r>
            <a:endParaRPr lang="en-US" altLang="ko-KR" sz="1400" dirty="0">
              <a:latin typeface="휴먼명조" panose="02010504000101010101" pitchFamily="2" charset="-127"/>
              <a:ea typeface="휴먼명조" panose="02010504000101010101" pitchFamily="2" charset="-127"/>
            </a:endParaRPr>
          </a:p>
          <a:p>
            <a:r>
              <a:rPr lang="en-US" altLang="ko-KR" sz="1400" dirty="0" smtClean="0">
                <a:latin typeface="휴먼명조" panose="02010504000101010101" pitchFamily="2" charset="-127"/>
                <a:ea typeface="휴먼명조" panose="02010504000101010101" pitchFamily="2" charset="-127"/>
              </a:rPr>
              <a:t>6</a:t>
            </a:r>
            <a:r>
              <a:rPr lang="ko-KR" altLang="en-US" sz="1400" dirty="0" smtClean="0">
                <a:latin typeface="휴먼명조" panose="02010504000101010101" pitchFamily="2" charset="-127"/>
                <a:ea typeface="휴먼명조" panose="02010504000101010101" pitchFamily="2" charset="-127"/>
              </a:rPr>
              <a:t>포병여단         김경현</a:t>
            </a:r>
            <a:endParaRPr lang="ko-KR" altLang="en-US" sz="1400" dirty="0">
              <a:latin typeface="휴먼명조" panose="02010504000101010101" pitchFamily="2" charset="-127"/>
              <a:ea typeface="휴먼명조" panose="02010504000101010101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67232" y="5762447"/>
            <a:ext cx="2269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Cambria" panose="02040503050406030204" pitchFamily="18" charset="0"/>
              </a:rPr>
              <a:t>Oct. </a:t>
            </a:r>
            <a:r>
              <a:rPr lang="en-US" altLang="ko-KR" dirty="0" smtClean="0">
                <a:latin typeface="Cambria" panose="02040503050406030204" pitchFamily="18" charset="0"/>
              </a:rPr>
              <a:t>25 </a:t>
            </a:r>
            <a:r>
              <a:rPr lang="en-US" altLang="ko-KR" dirty="0" smtClean="0">
                <a:latin typeface="Cambria" panose="02040503050406030204" pitchFamily="18" charset="0"/>
              </a:rPr>
              <a:t>2019 OSAM</a:t>
            </a:r>
            <a:endParaRPr lang="ko-KR" altLang="en-US" dirty="0">
              <a:latin typeface="Cambria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282" y="191145"/>
            <a:ext cx="4708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6) 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출처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14282" y="641388"/>
            <a:ext cx="1928826" cy="1531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78695" y="1772816"/>
            <a:ext cx="67056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/>
              <a:t>따릉이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안전모 무료 대여</a:t>
            </a:r>
            <a:r>
              <a:rPr lang="en-US" altLang="ko-KR" sz="1600" dirty="0"/>
              <a:t>, </a:t>
            </a:r>
            <a:r>
              <a:rPr lang="ko-KR" altLang="en-US" sz="1600" dirty="0"/>
              <a:t>실효성 논란에 </a:t>
            </a:r>
            <a:r>
              <a:rPr lang="en-US" altLang="ko-KR" sz="1600" dirty="0"/>
              <a:t>'</a:t>
            </a:r>
            <a:r>
              <a:rPr lang="ko-KR" altLang="en-US" sz="1600" dirty="0"/>
              <a:t>폐지 </a:t>
            </a:r>
            <a:r>
              <a:rPr lang="ko-KR" altLang="en-US" sz="1600" dirty="0" smtClean="0"/>
              <a:t>단계</a:t>
            </a:r>
            <a:r>
              <a:rPr lang="en-US" altLang="ko-KR" sz="1600" dirty="0" smtClean="0"/>
              <a:t>‘[</a:t>
            </a:r>
            <a:r>
              <a:rPr lang="en-US" altLang="ko-KR" sz="1600" dirty="0" err="1" smtClean="0"/>
              <a:t>tbs</a:t>
            </a:r>
            <a:r>
              <a:rPr lang="ko-KR" altLang="en-US" sz="1600" dirty="0" err="1" smtClean="0"/>
              <a:t>시민의방송</a:t>
            </a:r>
            <a:r>
              <a:rPr lang="en-US" altLang="ko-KR" sz="1600" dirty="0" smtClean="0"/>
              <a:t>]</a:t>
            </a:r>
          </a:p>
          <a:p>
            <a:r>
              <a:rPr lang="en-US" altLang="ko-KR" sz="1600" dirty="0">
                <a:hlinkClick r:id="rId2"/>
              </a:rPr>
              <a:t>https://</a:t>
            </a:r>
            <a:r>
              <a:rPr lang="en-US" altLang="ko-KR" sz="1600" dirty="0" smtClean="0">
                <a:hlinkClick r:id="rId2"/>
              </a:rPr>
              <a:t>www.youtube.com/watch?v=mteOB9TuYjQ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endParaRPr lang="en-US" altLang="ko-KR" sz="1600" dirty="0" smtClean="0"/>
          </a:p>
          <a:p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ko-KR" altLang="en-US" sz="1600" dirty="0"/>
              <a:t>전동 </a:t>
            </a:r>
            <a:r>
              <a:rPr lang="ko-KR" altLang="en-US" sz="1600" dirty="0" err="1"/>
              <a:t>킥보드</a:t>
            </a:r>
            <a:r>
              <a:rPr lang="ko-KR" altLang="en-US" sz="1600" dirty="0"/>
              <a:t> 사고 </a:t>
            </a:r>
            <a:r>
              <a:rPr lang="en-US" altLang="ko-KR" sz="1600" dirty="0"/>
              <a:t>5</a:t>
            </a:r>
            <a:r>
              <a:rPr lang="ko-KR" altLang="en-US" sz="1600" dirty="0"/>
              <a:t>배 증가 </a:t>
            </a:r>
            <a:r>
              <a:rPr lang="en-US" altLang="ko-KR" sz="1600" dirty="0"/>
              <a:t>'</a:t>
            </a:r>
            <a:r>
              <a:rPr lang="ko-KR" altLang="en-US" sz="1600" dirty="0"/>
              <a:t>안전모 미착용 비율 </a:t>
            </a:r>
            <a:r>
              <a:rPr lang="en-US" altLang="ko-KR" sz="1600" dirty="0"/>
              <a:t>87%'</a:t>
            </a:r>
          </a:p>
          <a:p>
            <a:r>
              <a:rPr lang="en-US" altLang="ko-KR" sz="1600" dirty="0">
                <a:hlinkClick r:id="rId3"/>
              </a:rPr>
              <a:t>http://www.newsprime.co.kr/news/article/?</a:t>
            </a:r>
            <a:r>
              <a:rPr lang="en-US" altLang="ko-KR" sz="1600" dirty="0" smtClean="0">
                <a:hlinkClick r:id="rId3"/>
              </a:rPr>
              <a:t>no=469708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r>
              <a:rPr lang="ko-KR" altLang="en-US" sz="1600" dirty="0"/>
              <a:t>공유 </a:t>
            </a:r>
            <a:r>
              <a:rPr lang="ko-KR" altLang="en-US" sz="1600" dirty="0" err="1"/>
              <a:t>킥보드</a:t>
            </a:r>
            <a:r>
              <a:rPr lang="ko-KR" altLang="en-US" sz="1600" dirty="0"/>
              <a:t> 시장 </a:t>
            </a:r>
            <a:r>
              <a:rPr lang="en-US" altLang="ko-KR" sz="1600" dirty="0"/>
              <a:t>'</a:t>
            </a:r>
            <a:r>
              <a:rPr lang="ko-KR" altLang="en-US" sz="1600" dirty="0"/>
              <a:t>쟁탈전</a:t>
            </a:r>
            <a:r>
              <a:rPr lang="en-US" altLang="ko-KR" sz="1600" dirty="0"/>
              <a:t>'…</a:t>
            </a:r>
            <a:r>
              <a:rPr lang="ko-KR" altLang="en-US" sz="1600" dirty="0"/>
              <a:t>美 </a:t>
            </a:r>
            <a:r>
              <a:rPr lang="ko-KR" altLang="en-US" sz="1600" dirty="0" err="1"/>
              <a:t>유니콘도</a:t>
            </a:r>
            <a:r>
              <a:rPr lang="ko-KR" altLang="en-US" sz="1600" dirty="0"/>
              <a:t> 가세</a:t>
            </a:r>
          </a:p>
          <a:p>
            <a:r>
              <a:rPr lang="en-US" altLang="ko-KR" sz="1600" dirty="0">
                <a:hlinkClick r:id="rId4"/>
              </a:rPr>
              <a:t>https://news.mt.co.kr/mtview.php?no=2019081317335147067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99922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619672" y="1178715"/>
            <a:ext cx="2286016" cy="64294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latin typeface="나눔바른고딕" pitchFamily="50" charset="-127"/>
                <a:ea typeface="나눔바른고딕" pitchFamily="50" charset="-127"/>
              </a:rPr>
              <a:t>I N D E X</a:t>
            </a:r>
            <a:endParaRPr lang="ko-KR" altLang="en-US" sz="32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2214530"/>
            <a:ext cx="61206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 hangingPunct="0">
              <a:lnSpc>
                <a:spcPct val="150000"/>
              </a:lnSpc>
              <a:buFontTx/>
              <a:buAutoNum type="arabicPeriod"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개요</a:t>
            </a:r>
            <a:endParaRPr lang="en-US" altLang="ko-KR" sz="28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 latinLnBrk="0" hangingPunct="0">
              <a:lnSpc>
                <a:spcPct val="150000"/>
              </a:lnSpc>
              <a:buFontTx/>
              <a:buAutoNum type="arabicPeriod"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  <a:sym typeface="Calibri"/>
              </a:rPr>
              <a:t>기능 설명</a:t>
            </a:r>
            <a:endParaRPr lang="en-US" altLang="ko-KR" sz="2800" dirty="0" smtClean="0">
              <a:latin typeface="HY헤드라인M" panose="02030600000101010101" pitchFamily="18" charset="-127"/>
              <a:ea typeface="HY헤드라인M" panose="02030600000101010101" pitchFamily="18" charset="-127"/>
              <a:sym typeface="Calibri"/>
            </a:endParaRPr>
          </a:p>
          <a:p>
            <a:pPr marL="342900" indent="-342900" latinLnBrk="0" hangingPunct="0">
              <a:lnSpc>
                <a:spcPct val="150000"/>
              </a:lnSpc>
              <a:buFontTx/>
              <a:buAutoNum type="arabicPeriod"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  <a:sym typeface="Calibri"/>
              </a:rPr>
              <a:t>개발 과정</a:t>
            </a:r>
            <a:endParaRPr lang="en-US" altLang="ko-KR" sz="2800" dirty="0" smtClean="0">
              <a:latin typeface="HY헤드라인M" panose="02030600000101010101" pitchFamily="18" charset="-127"/>
              <a:ea typeface="HY헤드라인M" panose="02030600000101010101" pitchFamily="18" charset="-127"/>
              <a:sym typeface="Calibri"/>
            </a:endParaRPr>
          </a:p>
          <a:p>
            <a:pPr marL="342900" indent="-342900" latinLnBrk="0" hangingPunct="0">
              <a:lnSpc>
                <a:spcPct val="150000"/>
              </a:lnSpc>
              <a:buFontTx/>
              <a:buAutoNum type="arabicPeriod"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  <a:sym typeface="Calibri"/>
              </a:rPr>
              <a:t>시연 영상</a:t>
            </a:r>
            <a:endParaRPr lang="en-US" altLang="ko-KR" sz="2800" dirty="0" smtClean="0">
              <a:latin typeface="HY헤드라인M" panose="02030600000101010101" pitchFamily="18" charset="-127"/>
              <a:ea typeface="HY헤드라인M" panose="02030600000101010101" pitchFamily="18" charset="-127"/>
              <a:sym typeface="Calibri"/>
            </a:endParaRPr>
          </a:p>
          <a:p>
            <a:pPr marL="342900" indent="-342900" latinLnBrk="0" hangingPunct="0">
              <a:lnSpc>
                <a:spcPct val="150000"/>
              </a:lnSpc>
              <a:buFontTx/>
              <a:buAutoNum type="arabicPeriod"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  <a:sym typeface="Calibri"/>
              </a:rPr>
              <a:t>사용자 가이드</a:t>
            </a:r>
            <a:endParaRPr lang="en-US" altLang="ko-KR" sz="2800" dirty="0" smtClean="0">
              <a:latin typeface="HY헤드라인M" panose="02030600000101010101" pitchFamily="18" charset="-127"/>
              <a:ea typeface="HY헤드라인M" panose="02030600000101010101" pitchFamily="18" charset="-127"/>
              <a:sym typeface="Calibri"/>
            </a:endParaRPr>
          </a:p>
          <a:p>
            <a:pPr marL="342900" indent="-342900" latinLnBrk="0" hangingPunct="0">
              <a:lnSpc>
                <a:spcPct val="150000"/>
              </a:lnSpc>
              <a:buFontTx/>
              <a:buAutoNum type="arabicPeriod"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  <a:sym typeface="Calibri"/>
              </a:rPr>
              <a:t>출처 </a:t>
            </a:r>
            <a:endParaRPr lang="en-US" altLang="ko-KR" sz="2800" dirty="0" smtClean="0">
              <a:latin typeface="HY헤드라인M" panose="02030600000101010101" pitchFamily="18" charset="-127"/>
              <a:ea typeface="HY헤드라인M" panose="02030600000101010101" pitchFamily="18" charset="-127"/>
              <a:sym typeface="Calibri"/>
            </a:endParaRPr>
          </a:p>
        </p:txBody>
      </p:sp>
      <p:sp>
        <p:nvSpPr>
          <p:cNvPr id="9" name="직각 삼각형 8"/>
          <p:cNvSpPr/>
          <p:nvPr/>
        </p:nvSpPr>
        <p:spPr>
          <a:xfrm flipH="1">
            <a:off x="4571968" y="2214530"/>
            <a:ext cx="4572032" cy="4643471"/>
          </a:xfrm>
          <a:prstGeom prst="rtTriangle">
            <a:avLst/>
          </a:prstGeom>
          <a:solidFill>
            <a:schemeClr val="bg1">
              <a:lumMod val="8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flipH="1" flipV="1">
            <a:off x="6189786" y="1"/>
            <a:ext cx="2954212" cy="3000372"/>
          </a:xfrm>
          <a:prstGeom prst="rtTriangle">
            <a:avLst/>
          </a:prstGeom>
          <a:solidFill>
            <a:schemeClr val="bg1">
              <a:lumMod val="7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8" y="792488"/>
            <a:ext cx="1586281" cy="15862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14282" y="641388"/>
            <a:ext cx="1928826" cy="1531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4282" y="191145"/>
            <a:ext cx="493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개요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84929" y="1053109"/>
            <a:ext cx="4392488" cy="2837556"/>
            <a:chOff x="484929" y="1053109"/>
            <a:chExt cx="4392488" cy="2837556"/>
          </a:xfrm>
        </p:grpSpPr>
        <p:sp>
          <p:nvSpPr>
            <p:cNvPr id="25" name="TextBox 24"/>
            <p:cNvSpPr txBox="1"/>
            <p:nvPr/>
          </p:nvSpPr>
          <p:spPr>
            <a:xfrm>
              <a:off x="484929" y="3429000"/>
              <a:ext cx="43924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srgbClr val="F56859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퍼스널 </a:t>
              </a:r>
              <a:r>
                <a:rPr lang="ko-KR" altLang="en-US" sz="2400" dirty="0" err="1" smtClean="0">
                  <a:solidFill>
                    <a:srgbClr val="F56859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모빌리티</a:t>
              </a:r>
              <a:r>
                <a:rPr lang="ko-KR" altLang="en-US" sz="2400" dirty="0" smtClean="0">
                  <a:solidFill>
                    <a:srgbClr val="F56859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사업 증가</a:t>
              </a:r>
              <a:endParaRPr lang="ko-KR" altLang="en-US" sz="2400" dirty="0">
                <a:solidFill>
                  <a:srgbClr val="F568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pic>
          <p:nvPicPr>
            <p:cNvPr id="1026" name="Picture 2" descr="C:\Users\Admin\Desktop\OSAM\ppt자료\전동킥보드 사업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1053109"/>
              <a:ext cx="2808312" cy="2232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그룹 5"/>
          <p:cNvGrpSpPr/>
          <p:nvPr/>
        </p:nvGrpSpPr>
        <p:grpSpPr>
          <a:xfrm>
            <a:off x="4753297" y="1052737"/>
            <a:ext cx="4057328" cy="2837928"/>
            <a:chOff x="4753297" y="1052737"/>
            <a:chExt cx="4057328" cy="2837928"/>
          </a:xfrm>
        </p:grpSpPr>
        <p:pic>
          <p:nvPicPr>
            <p:cNvPr id="17" name="Picture 3" descr="C:\Users\Admin\Desktop\OSAM\ppt자료\안전모 사고 5배증가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3420" b="68402"/>
            <a:stretch/>
          </p:blipFill>
          <p:spPr bwMode="auto">
            <a:xfrm>
              <a:off x="4753297" y="1052737"/>
              <a:ext cx="4057328" cy="1368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5107764" y="3429000"/>
              <a:ext cx="33483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srgbClr val="F56859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전동 </a:t>
              </a:r>
              <a:r>
                <a:rPr lang="ko-KR" altLang="en-US" sz="2400" dirty="0" err="1" smtClean="0">
                  <a:solidFill>
                    <a:srgbClr val="F56859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킥보드</a:t>
              </a:r>
              <a:r>
                <a:rPr lang="en-US" altLang="ko-KR" sz="2400" dirty="0">
                  <a:solidFill>
                    <a:srgbClr val="F56859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2400" dirty="0" smtClean="0">
                  <a:solidFill>
                    <a:srgbClr val="F56859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사고 증가</a:t>
              </a:r>
              <a:endParaRPr lang="ko-KR" altLang="en-US" sz="2400" dirty="0">
                <a:solidFill>
                  <a:srgbClr val="F568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5652120" y="1208584"/>
            <a:ext cx="25202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323528" y="4005064"/>
            <a:ext cx="4371975" cy="2398848"/>
            <a:chOff x="539949" y="1052736"/>
            <a:chExt cx="4371975" cy="2398848"/>
          </a:xfrm>
        </p:grpSpPr>
        <p:pic>
          <p:nvPicPr>
            <p:cNvPr id="24" name="Picture 3" descr="C:\Users\Admin\Desktop\OSAM\ppt자료\법률개정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949" y="1052736"/>
              <a:ext cx="4371975" cy="1809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1919957" y="2989919"/>
              <a:ext cx="16119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srgbClr val="F56859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법률 개정</a:t>
              </a:r>
              <a:endParaRPr lang="ko-KR" altLang="en-US" sz="2400" dirty="0">
                <a:solidFill>
                  <a:srgbClr val="F568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978613" y="4005065"/>
            <a:ext cx="3606694" cy="1809750"/>
            <a:chOff x="1475656" y="1412776"/>
            <a:chExt cx="5112568" cy="3906359"/>
          </a:xfrm>
        </p:grpSpPr>
        <p:pic>
          <p:nvPicPr>
            <p:cNvPr id="31" name="Picture 2" descr="C:\Users\Admin\Desktop\OSAM\ppt자료\헬멧 안쓰는 이유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1412776"/>
              <a:ext cx="5112568" cy="3906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타원 31"/>
            <p:cNvSpPr/>
            <p:nvPr/>
          </p:nvSpPr>
          <p:spPr>
            <a:xfrm>
              <a:off x="3131840" y="1889795"/>
              <a:ext cx="1512168" cy="1449123"/>
            </a:xfrm>
            <a:prstGeom prst="ellipse">
              <a:avLst/>
            </a:prstGeom>
            <a:blipFill>
              <a:blip r:embed="rId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494706" y="4528170"/>
              <a:ext cx="703171" cy="21602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5975981" y="5942247"/>
            <a:ext cx="1908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mtClean="0">
                <a:solidFill>
                  <a:srgbClr val="F568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부정적 인식</a:t>
            </a:r>
            <a:endParaRPr lang="ko-KR" altLang="en-US" sz="2400" dirty="0">
              <a:solidFill>
                <a:srgbClr val="F56859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216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14282" y="641388"/>
            <a:ext cx="1928826" cy="1531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4282" y="191145"/>
            <a:ext cx="493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개요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374676"/>
            <a:ext cx="3355377" cy="33553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2397" y="5013176"/>
            <a:ext cx="86781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/>
              <a:t>어떻게 사람들이</a:t>
            </a:r>
            <a:r>
              <a:rPr lang="en-US" altLang="ko-KR" sz="3200" b="1" dirty="0"/>
              <a:t> </a:t>
            </a:r>
            <a:r>
              <a:rPr lang="ko-KR" altLang="en-US" sz="3200" b="1" dirty="0" smtClean="0"/>
              <a:t>자발적으로 </a:t>
            </a:r>
            <a:endParaRPr lang="en-US" altLang="ko-KR" sz="3200" b="1" dirty="0" smtClean="0"/>
          </a:p>
          <a:p>
            <a:pPr algn="ctr"/>
            <a:r>
              <a:rPr lang="ko-KR" altLang="en-US" sz="3200" b="1" dirty="0" smtClean="0"/>
              <a:t>안전모를 착용하게 할 수 있을까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71180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282" y="191145"/>
            <a:ext cx="3929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02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기능 설명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14282" y="641388"/>
            <a:ext cx="1928826" cy="1531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1763688" y="3861048"/>
            <a:ext cx="1980000" cy="19800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763688" y="1340768"/>
            <a:ext cx="1980000" cy="19800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923928" y="4705980"/>
            <a:ext cx="3238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F568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2800" b="1" dirty="0" err="1" smtClean="0">
                <a:solidFill>
                  <a:srgbClr val="F568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네비게이션</a:t>
            </a:r>
            <a:endParaRPr lang="ko-KR" altLang="en-US" sz="2800" b="1" dirty="0">
              <a:solidFill>
                <a:srgbClr val="F56859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796" y="4101186"/>
            <a:ext cx="1560063" cy="156006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412777"/>
            <a:ext cx="1526966" cy="152696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61763" y="2060848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F568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800" b="1" dirty="0" smtClean="0">
                <a:solidFill>
                  <a:srgbClr val="F568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경고 시스템</a:t>
            </a:r>
            <a:endParaRPr lang="ko-KR" altLang="en-US" sz="2800" b="1" dirty="0">
              <a:solidFill>
                <a:srgbClr val="F56859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558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282" y="191145"/>
            <a:ext cx="4708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02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기능 설명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14282" y="641388"/>
            <a:ext cx="1928826" cy="1531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968" y="1864569"/>
            <a:ext cx="961200" cy="961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623"/>
          <a:stretch/>
        </p:blipFill>
        <p:spPr>
          <a:xfrm>
            <a:off x="2447531" y="2629497"/>
            <a:ext cx="4337290" cy="131754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2722908"/>
            <a:ext cx="1440000" cy="144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964" y="3573176"/>
            <a:ext cx="1440000" cy="144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4788026" y="351499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26"/>
          <a:stretch/>
        </p:blipFill>
        <p:spPr>
          <a:xfrm>
            <a:off x="3059834" y="3933057"/>
            <a:ext cx="3026377" cy="219636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81" y="2471495"/>
            <a:ext cx="1440000" cy="144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805" y="3479765"/>
            <a:ext cx="1440000" cy="144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792561"/>
            <a:ext cx="961200" cy="961200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4882326" y="1465041"/>
            <a:ext cx="144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atin typeface="Cambria" panose="02040503050406030204" pitchFamily="18" charset="0"/>
                <a:ea typeface="휴먼명조" panose="02010504000101010101" pitchFamily="2" charset="-127"/>
              </a:rPr>
              <a:t>Front - Buzzer</a:t>
            </a:r>
            <a:endParaRPr lang="ko-KR" altLang="en-US" sz="1400" b="1" dirty="0" smtClean="0">
              <a:latin typeface="Cambria" panose="02040503050406030204" pitchFamily="18" charset="0"/>
              <a:ea typeface="휴먼명조" panose="02010504000101010101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19190" y="1484785"/>
            <a:ext cx="144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atin typeface="Cambria" panose="02040503050406030204" pitchFamily="18" charset="0"/>
                <a:ea typeface="돋움" panose="020B0600000101010101" pitchFamily="50" charset="-127"/>
              </a:rPr>
              <a:t>Back - LED</a:t>
            </a:r>
            <a:endParaRPr lang="ko-KR" altLang="en-US" sz="1400" b="1" dirty="0" smtClean="0">
              <a:latin typeface="Cambria" panose="02040503050406030204" pitchFamily="18" charset="0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897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282" y="191145"/>
            <a:ext cx="4708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02 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기능 설명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14282" y="641388"/>
            <a:ext cx="1928826" cy="1531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77" y="1444459"/>
            <a:ext cx="3474583" cy="4571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4725806" y="4168137"/>
            <a:ext cx="1345193" cy="1944769"/>
            <a:chOff x="7020274" y="4368326"/>
            <a:chExt cx="1345193" cy="1944769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0274" y="4368326"/>
              <a:ext cx="1345193" cy="1345193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362951" y="5943763"/>
              <a:ext cx="659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Left</a:t>
              </a:r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559746" y="4128002"/>
            <a:ext cx="1345193" cy="1944770"/>
            <a:chOff x="7895740" y="4368325"/>
            <a:chExt cx="1345193" cy="194477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5740" y="4368325"/>
              <a:ext cx="1345193" cy="1345193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8167665" y="5943763"/>
              <a:ext cx="7864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Right</a:t>
              </a:r>
              <a:endParaRPr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398403" y="1443646"/>
            <a:ext cx="2208990" cy="1894166"/>
            <a:chOff x="2435018" y="4418929"/>
            <a:chExt cx="2208990" cy="1894166"/>
          </a:xfrm>
        </p:grpSpPr>
        <p:sp>
          <p:nvSpPr>
            <p:cNvPr id="17" name="TextBox 16"/>
            <p:cNvSpPr txBox="1"/>
            <p:nvPr/>
          </p:nvSpPr>
          <p:spPr>
            <a:xfrm>
              <a:off x="2435018" y="5943763"/>
              <a:ext cx="22089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Find</a:t>
              </a:r>
              <a:r>
                <a:rPr lang="ko-KR" altLang="en-US" dirty="0" smtClean="0"/>
                <a:t> </a:t>
              </a:r>
              <a:r>
                <a:rPr lang="en-US" altLang="ko-KR" dirty="0" smtClean="0"/>
                <a:t>Direction</a:t>
              </a:r>
            </a:p>
          </p:txBody>
        </p:sp>
        <p:sp>
          <p:nvSpPr>
            <p:cNvPr id="18" name="타원 17"/>
            <p:cNvSpPr/>
            <p:nvPr/>
          </p:nvSpPr>
          <p:spPr>
            <a:xfrm>
              <a:off x="2781740" y="4418929"/>
              <a:ext cx="1487218" cy="1444391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6865" y="4581784"/>
              <a:ext cx="1203089" cy="1203089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2300072" y="1421835"/>
            <a:ext cx="276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“</a:t>
            </a:r>
            <a:r>
              <a:rPr lang="ko-KR" altLang="en-US" b="1" dirty="0" smtClean="0">
                <a:solidFill>
                  <a:schemeClr val="bg1">
                    <a:lumMod val="65000"/>
                  </a:schemeClr>
                </a:solidFill>
              </a:rPr>
              <a:t>집에 가고 싶어요 </a:t>
            </a:r>
            <a:r>
              <a:rPr lang="ko-KR" altLang="en-US" b="1" dirty="0" err="1" smtClean="0">
                <a:solidFill>
                  <a:schemeClr val="bg1">
                    <a:lumMod val="65000"/>
                  </a:schemeClr>
                </a:solidFill>
              </a:rPr>
              <a:t>ㅠㅠ</a:t>
            </a:r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”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282" y="191145"/>
            <a:ext cx="4285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과정</a:t>
            </a:r>
            <a:endParaRPr lang="en-US" altLang="ko-KR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14282" y="641388"/>
            <a:ext cx="1928826" cy="1531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Admin\Desktop\OSAM\BlockDiagr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91" y="764704"/>
            <a:ext cx="8372053" cy="567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54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282" y="191145"/>
            <a:ext cx="3929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과정</a:t>
            </a:r>
            <a:endParaRPr lang="en-US" altLang="ko-KR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14282" y="641388"/>
            <a:ext cx="1928826" cy="1531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50" y="652808"/>
            <a:ext cx="6702313" cy="59698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98" y="764705"/>
            <a:ext cx="1354814" cy="135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5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1278</TotalTime>
  <Words>229</Words>
  <Application>Microsoft Office PowerPoint</Application>
  <PresentationFormat>화면 슬라이드 쇼(4:3)</PresentationFormat>
  <Paragraphs>83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7" baseType="lpstr">
      <vt:lpstr>굴림</vt:lpstr>
      <vt:lpstr>Arial</vt:lpstr>
      <vt:lpstr>함초롬돋움</vt:lpstr>
      <vt:lpstr>휴먼명조</vt:lpstr>
      <vt:lpstr>HY헤드라인M</vt:lpstr>
      <vt:lpstr>한컴 소망 B</vt:lpstr>
      <vt:lpstr>Calibri</vt:lpstr>
      <vt:lpstr>맑은 고딕</vt:lpstr>
      <vt:lpstr>나눔바른고딕</vt:lpstr>
      <vt:lpstr>Cambria</vt:lpstr>
      <vt:lpstr>돋움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owner</dc:creator>
  <cp:lastModifiedBy>Admin</cp:lastModifiedBy>
  <cp:revision>64</cp:revision>
  <dcterms:created xsi:type="dcterms:W3CDTF">2017-12-22T07:52:26Z</dcterms:created>
  <dcterms:modified xsi:type="dcterms:W3CDTF">2019-10-24T14:12:08Z</dcterms:modified>
</cp:coreProperties>
</file>